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61" r:id="rId2"/>
    <p:sldId id="310" r:id="rId3"/>
    <p:sldId id="266" r:id="rId4"/>
    <p:sldId id="311" r:id="rId5"/>
    <p:sldId id="267" r:id="rId6"/>
    <p:sldId id="263" r:id="rId7"/>
    <p:sldId id="493" r:id="rId8"/>
    <p:sldId id="471" r:id="rId9"/>
    <p:sldId id="492" r:id="rId10"/>
    <p:sldId id="472" r:id="rId11"/>
    <p:sldId id="473" r:id="rId12"/>
    <p:sldId id="477" r:id="rId13"/>
    <p:sldId id="474" r:id="rId14"/>
    <p:sldId id="495" r:id="rId15"/>
    <p:sldId id="475" r:id="rId16"/>
    <p:sldId id="478" r:id="rId17"/>
    <p:sldId id="491" r:id="rId18"/>
    <p:sldId id="476" r:id="rId19"/>
    <p:sldId id="479" r:id="rId20"/>
    <p:sldId id="489" r:id="rId21"/>
    <p:sldId id="480" r:id="rId22"/>
    <p:sldId id="481" r:id="rId23"/>
    <p:sldId id="482" r:id="rId24"/>
    <p:sldId id="499" r:id="rId25"/>
    <p:sldId id="483" r:id="rId26"/>
    <p:sldId id="502" r:id="rId27"/>
    <p:sldId id="484" r:id="rId28"/>
    <p:sldId id="485" r:id="rId29"/>
    <p:sldId id="486" r:id="rId30"/>
    <p:sldId id="500" r:id="rId31"/>
    <p:sldId id="498" r:id="rId32"/>
    <p:sldId id="501" r:id="rId33"/>
    <p:sldId id="31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58"/>
  </p:normalViewPr>
  <p:slideViewPr>
    <p:cSldViewPr snapToGrid="0">
      <p:cViewPr varScale="1">
        <p:scale>
          <a:sx n="65" d="100"/>
          <a:sy n="65" d="100"/>
        </p:scale>
        <p:origin x="92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995E34-F6F2-4FD4-9246-73053C717427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9A214-0F6B-4689-896F-F07F219DE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031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ill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7A2F2D-6B86-8FF8-3ABA-3119F853F4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9448" y="-22425"/>
            <a:ext cx="12273022" cy="6903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3E70D2-5703-8394-1D9B-FD8E7E944C2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987892"/>
            <a:ext cx="9144000" cy="91497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ctr">
              <a:defRPr sz="6000" b="1" i="0" spc="-30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C00ED8-7DC6-0B19-3BAE-CF8EA1F571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13591"/>
            <a:ext cx="9144000" cy="510730"/>
          </a:xfrm>
          <a:effectLst>
            <a:outerShdw blurRad="50800" dist="16636" dir="2700000" algn="tl" rotWithShape="0">
              <a:prstClr val="black">
                <a:alpha val="58029"/>
              </a:prstClr>
            </a:outerShdw>
          </a:effectLst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>
                    <a:lumMod val="9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9D47D-5651-61D2-5140-3BE87F4F6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8639-FF27-5846-BFF5-C6B1630282C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A1989-207E-364F-4BDF-5443415B8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B588A-A5EE-9BB7-9B3E-B64B5A779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BC0A7E-96BB-6B5C-92C0-55B09B9ACD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4116" y="854210"/>
            <a:ext cx="11063767" cy="266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430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BE47A8A-7E3F-0AA7-F0AC-8332B675BE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9448" y="-22425"/>
            <a:ext cx="12273022" cy="6903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6DE330-D5A9-0363-398B-E18E4175B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06" y="365125"/>
            <a:ext cx="9965803" cy="9638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4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23E61-409F-385D-7E65-7B6B7B73E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282651" cy="4351338"/>
          </a:xfrm>
        </p:spPr>
        <p:txBody>
          <a:bodyPr/>
          <a:lstStyle>
            <a:lvl1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5E08B-8F79-B7F4-09F3-B7800AAE9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8639-FF27-5846-BFF5-C6B1630282C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2ED67-3F22-A092-4CE0-EA4324CE4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BB3A7-F841-BF05-401F-95792349C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25D1A983-897B-7EE5-9132-913BD3D2CA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84555" y="3889093"/>
            <a:ext cx="1831494" cy="8543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CB15A8-2A56-0FF6-E15B-FE555D2C5057}"/>
              </a:ext>
            </a:extLst>
          </p:cNvPr>
          <p:cNvSpPr/>
          <p:nvPr userDrawn="1"/>
        </p:nvSpPr>
        <p:spPr>
          <a:xfrm>
            <a:off x="567159" y="1405243"/>
            <a:ext cx="8738887" cy="5169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7BDA29DA-71D4-D068-ABDA-7291FD69AD8F}"/>
              </a:ext>
            </a:extLst>
          </p:cNvPr>
          <p:cNvSpPr/>
          <p:nvPr userDrawn="1"/>
        </p:nvSpPr>
        <p:spPr>
          <a:xfrm>
            <a:off x="6481824" y="1405243"/>
            <a:ext cx="4114800" cy="5169177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8D3980-F420-78B8-CC8B-34A13A082BC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79106" y="5061170"/>
            <a:ext cx="1936943" cy="97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86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C0235FB-7034-F28F-90E9-B23ECA6D11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9448" y="-22425"/>
            <a:ext cx="12273022" cy="69035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4E04992-A5C9-0DE8-492F-7B93F26CCA50}"/>
              </a:ext>
            </a:extLst>
          </p:cNvPr>
          <p:cNvSpPr/>
          <p:nvPr userDrawn="1"/>
        </p:nvSpPr>
        <p:spPr>
          <a:xfrm>
            <a:off x="443694" y="1481559"/>
            <a:ext cx="5424671" cy="5011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CCF3AB-F6F2-4D49-21E2-EECCB3A9BDEE}"/>
              </a:ext>
            </a:extLst>
          </p:cNvPr>
          <p:cNvSpPr/>
          <p:nvPr userDrawn="1"/>
        </p:nvSpPr>
        <p:spPr>
          <a:xfrm>
            <a:off x="6323638" y="1481559"/>
            <a:ext cx="5424668" cy="5011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BA51C7-6B7C-FF25-5543-4D9E4F8F4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08" y="557604"/>
            <a:ext cx="9208625" cy="7461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4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D3054-3E66-3337-4A8B-217177946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608" y="1666754"/>
            <a:ext cx="5069711" cy="4510209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AE5AA4-B342-48F9-8753-A723A9CC30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5682" y="1666754"/>
            <a:ext cx="5069710" cy="4510209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692EA1-B0F9-1111-DFCF-048BDC302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8639-FF27-5846-BFF5-C6B1630282C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DFB844-F7B3-E7FA-2630-890B1132F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FC6D81-FB25-F3F0-F741-484592003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5AD7B3C-7350-E4D8-BC20-0B32FC130C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04890" y="397929"/>
            <a:ext cx="1839026" cy="92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9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lumn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3E16485-7E66-FC9E-DCA4-E0836CDF97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9448" y="-22425"/>
            <a:ext cx="12273022" cy="69035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5669162-329D-2652-2694-7BBB8E153BB7}"/>
              </a:ext>
            </a:extLst>
          </p:cNvPr>
          <p:cNvSpPr/>
          <p:nvPr userDrawn="1"/>
        </p:nvSpPr>
        <p:spPr>
          <a:xfrm>
            <a:off x="443694" y="1481559"/>
            <a:ext cx="5424671" cy="4965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6D7787-377B-B885-B4D3-AA3C3FFBC380}"/>
              </a:ext>
            </a:extLst>
          </p:cNvPr>
          <p:cNvSpPr/>
          <p:nvPr userDrawn="1"/>
        </p:nvSpPr>
        <p:spPr>
          <a:xfrm>
            <a:off x="6323638" y="1481559"/>
            <a:ext cx="5424668" cy="4965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5CFCBB-0C15-2782-899C-746A52996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431" y="531812"/>
            <a:ext cx="10515600" cy="8552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4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3262BB-E26D-0463-8C5C-D98A33998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5950" y="1620535"/>
            <a:ext cx="5196669" cy="465293"/>
          </a:xfrm>
        </p:spPr>
        <p:txBody>
          <a:bodyPr anchor="b"/>
          <a:lstStyle>
            <a:lvl1pPr marL="0" indent="0" algn="ctr"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1064A1-F767-2F4C-DA1B-0A3B597428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9431" y="2224804"/>
            <a:ext cx="5183188" cy="3964859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54EFB9-6F67-C43E-7629-0031BD7E62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31982" y="1620535"/>
            <a:ext cx="5077428" cy="465293"/>
          </a:xfrm>
        </p:spPr>
        <p:txBody>
          <a:bodyPr anchor="b"/>
          <a:lstStyle>
            <a:lvl1pPr marL="0" indent="0" algn="ctr"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CAB365-FAFE-5659-9B99-794951BA54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31982" y="2224804"/>
            <a:ext cx="5077428" cy="3964859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1A4B9D-8C97-9FA6-90B5-1C9E0422A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8639-FF27-5846-BFF5-C6B1630282C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C8AC78-2100-88FE-4D4B-6D5110FE1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B74B22-0554-5AE0-5DFC-7C35E4F4F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F14A98C-60D2-B32B-DFD5-81EB8E9062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04890" y="397929"/>
            <a:ext cx="1839026" cy="92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44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CA9BC3-9DE5-78B4-5314-9DC84E28B2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9448" y="-22425"/>
            <a:ext cx="12273022" cy="6903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D44BED-46CB-D486-3923-9D9D749E7E2F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4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F97611-56F1-24AC-9771-FA7AA15B8499}"/>
              </a:ext>
            </a:extLst>
          </p:cNvPr>
          <p:cNvSpPr/>
          <p:nvPr userDrawn="1"/>
        </p:nvSpPr>
        <p:spPr>
          <a:xfrm>
            <a:off x="1288648" y="1662394"/>
            <a:ext cx="9614302" cy="11773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3DBE212-089A-F3FE-24B8-EEDDC54ACC29}"/>
              </a:ext>
            </a:extLst>
          </p:cNvPr>
          <p:cNvSpPr/>
          <p:nvPr userDrawn="1"/>
        </p:nvSpPr>
        <p:spPr>
          <a:xfrm>
            <a:off x="216029" y="1494717"/>
            <a:ext cx="1488199" cy="148819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1ECC8F7-F3A9-A711-3F52-7F3672554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7083" y="1769869"/>
            <a:ext cx="8766093" cy="963803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8FD678-6F95-700B-10A6-AC22090B114F}"/>
              </a:ext>
            </a:extLst>
          </p:cNvPr>
          <p:cNvSpPr/>
          <p:nvPr userDrawn="1"/>
        </p:nvSpPr>
        <p:spPr>
          <a:xfrm>
            <a:off x="1319553" y="3526481"/>
            <a:ext cx="9614302" cy="11773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EA1FB63-13AA-3168-3CE5-A77E560E0472}"/>
              </a:ext>
            </a:extLst>
          </p:cNvPr>
          <p:cNvSpPr/>
          <p:nvPr userDrawn="1"/>
        </p:nvSpPr>
        <p:spPr>
          <a:xfrm>
            <a:off x="246934" y="3358804"/>
            <a:ext cx="1488199" cy="148819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D9455F-91F6-1D45-FB76-66FCBE38ACDB}"/>
              </a:ext>
            </a:extLst>
          </p:cNvPr>
          <p:cNvSpPr/>
          <p:nvPr userDrawn="1"/>
        </p:nvSpPr>
        <p:spPr>
          <a:xfrm>
            <a:off x="1319553" y="5287654"/>
            <a:ext cx="9614302" cy="11773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F449743-9CD5-EC46-3D33-09F268B7F3F4}"/>
              </a:ext>
            </a:extLst>
          </p:cNvPr>
          <p:cNvSpPr/>
          <p:nvPr userDrawn="1"/>
        </p:nvSpPr>
        <p:spPr>
          <a:xfrm>
            <a:off x="246934" y="5119977"/>
            <a:ext cx="1488199" cy="148819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F0EB290-643B-AD8E-7449-72A3FC8984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16654" y="3593663"/>
            <a:ext cx="8706522" cy="1042987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FCF9E141-2368-38E9-F0A7-2C97A6F653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57082" y="5354836"/>
            <a:ext cx="8766093" cy="1042987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8883099-C607-0B2F-963E-B15E906DCE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04890" y="397929"/>
            <a:ext cx="1839026" cy="92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928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enter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9C96FD5-7D8A-295E-F608-18664CDDA4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0511" y="-22788"/>
            <a:ext cx="12273022" cy="690357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C75A4B-A9F7-E04E-3F69-F93804D18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8639-FF27-5846-BFF5-C6B1630282C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89BDFF-9D79-5B66-8DDB-3BA98A06F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767654-2B3B-7A26-0683-31C4556B5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0838D4-3141-3675-3BED-884C72B57298}"/>
              </a:ext>
            </a:extLst>
          </p:cNvPr>
          <p:cNvSpPr/>
          <p:nvPr userDrawn="1"/>
        </p:nvSpPr>
        <p:spPr>
          <a:xfrm>
            <a:off x="430192" y="436943"/>
            <a:ext cx="11331616" cy="5984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05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08C879-BA12-CCC4-01AA-40745EDEA2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9448" y="-22425"/>
            <a:ext cx="3827059" cy="6903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24CBFA-6125-44F8-83E8-7D33870D6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912" y="365125"/>
            <a:ext cx="7972426" cy="96380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F9B884-ABB0-E676-C8FD-80F00D43C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8639-FF27-5846-BFF5-C6B1630282C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FD7FDC-257C-3DDB-CAAE-9F117978E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4AB0A3-F0C2-8748-C76F-683C5C959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7E69929-80AE-63B1-5391-0FA8EFCB4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71913" y="1657350"/>
            <a:ext cx="7972425" cy="448627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B30CE1-68C9-8C6F-7F65-62AB66D64C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9367" y="1408766"/>
            <a:ext cx="3229428" cy="322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404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AL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BAC82CD-4247-4586-9890-C20967581F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6001" y="-22425"/>
            <a:ext cx="12273022" cy="6903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5BD6EA-4CFD-E21A-3BE4-8C4F0F4A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379120"/>
            <a:ext cx="5746146" cy="9638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D3B8BF-9679-C85B-3B4A-CF8F926AB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8639-FF27-5846-BFF5-C6B1630282C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4B2B2F-36DB-3CCA-F65B-E5FA511DE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6C7AEE-0121-A227-3B3C-D2216CE45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71D66B-F9C7-C80E-6927-27890290E7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8501" y="725099"/>
            <a:ext cx="4890069" cy="488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05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40E42C-667D-30C4-2A94-69DC5D1FE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3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E50AB2-CB75-63B2-A639-F6B1CB40C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65AB0-6A15-3BFC-4B96-CD46B8DCD0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98639-FF27-5846-BFF5-C6B1630282C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38AA3-CAA2-2B69-9014-0DDA6B023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13C6E-7433-C7BD-DD84-165D253C3F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02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DB63E-F8AC-F79B-6824-DCC3CD15CD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600" dirty="0"/>
              <a:t>Kick-off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67A706-E629-5054-05B0-6C40B2470E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High School</a:t>
            </a:r>
          </a:p>
        </p:txBody>
      </p:sp>
    </p:spTree>
    <p:extLst>
      <p:ext uri="{BB962C8B-B14F-4D97-AF65-F5344CB8AC3E}">
        <p14:creationId xmlns:p14="http://schemas.microsoft.com/office/powerpoint/2010/main" val="982741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A8010-98FD-12F6-DE42-0846F14E9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300" dirty="0"/>
              <a:t>Student Membership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AC55F-6057-A253-C6FC-ECA083D1042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002060"/>
                </a:solidFill>
              </a:rPr>
              <a:t>Conferences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002060"/>
                </a:solidFill>
              </a:rPr>
              <a:t>Scholarships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002060"/>
                </a:solidFill>
              </a:rPr>
              <a:t>Recognition Programs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002060"/>
                </a:solidFill>
              </a:rPr>
              <a:t>Leadership Growth / Professional Development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002060"/>
                </a:solidFill>
              </a:rPr>
              <a:t>B&amp;I Connections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002060"/>
                </a:solidFill>
              </a:rPr>
              <a:t>Industry Recognized Credential Opportunities</a:t>
            </a:r>
          </a:p>
        </p:txBody>
      </p:sp>
      <p:pic>
        <p:nvPicPr>
          <p:cNvPr id="6146" name="Picture 2" descr="May be an image of 5 people">
            <a:extLst>
              <a:ext uri="{FF2B5EF4-FFF2-40B4-BE49-F238E27FC236}">
                <a16:creationId xmlns:a16="http://schemas.microsoft.com/office/drawing/2014/main" id="{43A14460-5768-C811-C927-DE4220A7182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806" y="1666754"/>
            <a:ext cx="5393608" cy="404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693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EF134-A6C4-6FA9-ABD1-105E0DABD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Advisor Membership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32340-499C-8EF8-B207-9922E0FF2D8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sz="2400" b="1" dirty="0">
                <a:solidFill>
                  <a:srgbClr val="002060"/>
                </a:solidFill>
              </a:rPr>
              <a:t>National Technical Standards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02060"/>
                </a:solidFill>
              </a:rPr>
              <a:t>  Framework Integration Toolkit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02060"/>
                </a:solidFill>
              </a:rPr>
              <a:t>  Program of Work Toolkit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02060"/>
                </a:solidFill>
              </a:rPr>
              <a:t>  Jump Into STEM!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02060"/>
                </a:solidFill>
              </a:rPr>
              <a:t>  Professional Development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02060"/>
                </a:solidFill>
              </a:rPr>
              <a:t>  E-courses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Recogniton</a:t>
            </a:r>
            <a:r>
              <a:rPr lang="en-US" sz="2400" b="1" dirty="0">
                <a:solidFill>
                  <a:srgbClr val="002060"/>
                </a:solidFill>
              </a:rPr>
              <a:t> Programs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/>
          </a:p>
        </p:txBody>
      </p:sp>
      <p:pic>
        <p:nvPicPr>
          <p:cNvPr id="7170" name="Picture 2" descr="May be an image of 4 people and text">
            <a:extLst>
              <a:ext uri="{FF2B5EF4-FFF2-40B4-BE49-F238E27FC236}">
                <a16:creationId xmlns:a16="http://schemas.microsoft.com/office/drawing/2014/main" id="{D561CABD-7B43-52FD-A779-34B1F2E0423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673" y="1666754"/>
            <a:ext cx="5426792" cy="407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780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85108-1CA2-978E-AE6A-5ED4E4BC6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Membership Recruitment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3D4B2-C225-B939-D238-3D0021208B4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700" b="1" dirty="0">
                <a:solidFill>
                  <a:srgbClr val="002060"/>
                </a:solidFill>
              </a:rPr>
              <a:t>Beginning of school through Mon, Sept 30</a:t>
            </a:r>
            <a:r>
              <a:rPr lang="en-US" sz="2700" b="1" baseline="30000" dirty="0">
                <a:solidFill>
                  <a:srgbClr val="002060"/>
                </a:solidFill>
              </a:rPr>
              <a:t>th</a:t>
            </a:r>
            <a:r>
              <a:rPr lang="en-US" sz="2700" b="1" dirty="0">
                <a:solidFill>
                  <a:srgbClr val="002060"/>
                </a:solidFill>
              </a:rPr>
              <a:t> </a:t>
            </a:r>
          </a:p>
          <a:p>
            <a:endParaRPr lang="en-US" sz="800" b="1" dirty="0">
              <a:solidFill>
                <a:srgbClr val="002060"/>
              </a:solidFill>
            </a:endParaRPr>
          </a:p>
          <a:p>
            <a:r>
              <a:rPr lang="en-US" sz="2700" b="1" dirty="0">
                <a:solidFill>
                  <a:srgbClr val="002060"/>
                </a:solidFill>
              </a:rPr>
              <a:t>Chapter will submit info &amp; pics of their activities</a:t>
            </a:r>
          </a:p>
          <a:p>
            <a:endParaRPr lang="en-US" sz="800" b="1" dirty="0">
              <a:solidFill>
                <a:srgbClr val="002060"/>
              </a:solidFill>
            </a:endParaRPr>
          </a:p>
          <a:p>
            <a:r>
              <a:rPr lang="en-US" sz="2700" b="1" dirty="0">
                <a:solidFill>
                  <a:srgbClr val="002060"/>
                </a:solidFill>
              </a:rPr>
              <a:t>Submissions will be posted to Facebook &amp; Instagram</a:t>
            </a:r>
          </a:p>
          <a:p>
            <a:endParaRPr lang="en-US" sz="800" b="1" dirty="0">
              <a:solidFill>
                <a:srgbClr val="002060"/>
              </a:solidFill>
            </a:endParaRPr>
          </a:p>
          <a:p>
            <a:r>
              <a:rPr lang="en-US" sz="2700" b="1" dirty="0">
                <a:solidFill>
                  <a:srgbClr val="002060"/>
                </a:solidFill>
              </a:rPr>
              <a:t>All participating chapters will be entered into a drawing to win a FABULOUS prize!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E1E45CC-8A39-0220-378F-4118EB733C0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555" y="1666754"/>
            <a:ext cx="5378859" cy="403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929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F24ED-C5D4-5CDB-6293-3F897F59A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100" dirty="0"/>
              <a:t>Washington Leadership Training Institute (WLTI)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31F5A-FD15-0238-52D5-631962C9530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002060"/>
                </a:solidFill>
              </a:rPr>
              <a:t>Sat, Sept 21</a:t>
            </a:r>
            <a:r>
              <a:rPr lang="en-US" b="1" baseline="30000" dirty="0">
                <a:solidFill>
                  <a:srgbClr val="002060"/>
                </a:solidFill>
              </a:rPr>
              <a:t>st</a:t>
            </a:r>
            <a:r>
              <a:rPr lang="en-US" b="1" dirty="0">
                <a:solidFill>
                  <a:srgbClr val="002060"/>
                </a:solidFill>
              </a:rPr>
              <a:t> through      Wed, Sept 25</a:t>
            </a:r>
            <a:r>
              <a:rPr lang="en-US" b="1" baseline="30000" dirty="0">
                <a:solidFill>
                  <a:srgbClr val="002060"/>
                </a:solidFill>
              </a:rPr>
              <a:t>th</a:t>
            </a:r>
            <a:r>
              <a:rPr lang="en-US" b="1" dirty="0">
                <a:solidFill>
                  <a:srgbClr val="002060"/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002060"/>
                </a:solidFill>
              </a:rPr>
              <a:t>Advanced training for students &amp; advisors on professionalism, communication &amp; leadership skills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002060"/>
                </a:solidFill>
              </a:rPr>
              <a:t>Activities, such as Congressional Visits, DC Tours, Laying of Wreath @ Tomb of Unknow Soldiers, &amp; Much More </a:t>
            </a:r>
          </a:p>
        </p:txBody>
      </p:sp>
      <p:pic>
        <p:nvPicPr>
          <p:cNvPr id="8194" name="Picture 2" descr="No photo description available.">
            <a:extLst>
              <a:ext uri="{FF2B5EF4-FFF2-40B4-BE49-F238E27FC236}">
                <a16:creationId xmlns:a16="http://schemas.microsoft.com/office/drawing/2014/main" id="{6F616F2C-3040-D6B3-94A1-629E34C5553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808" y="1651231"/>
            <a:ext cx="5390114" cy="303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187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0AA9C-46C0-8F90-3679-D58AFDA2E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Technical Thursdays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4606B-2012-555A-52B7-830EFE9880E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02060"/>
                </a:solidFill>
              </a:rPr>
              <a:t>Virtual workshops led by Industry Experts to help teachers develop specific technical skills relevant in their career field – from 4-5 p.m.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02060"/>
                </a:solidFill>
              </a:rPr>
              <a:t>STEM – Sept 26th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02060"/>
                </a:solidFill>
              </a:rPr>
              <a:t>Social Media – Oct 17th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02060"/>
                </a:solidFill>
              </a:rPr>
              <a:t>Hospitality (Baking) – Oct 24th  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02060"/>
                </a:solidFill>
              </a:rPr>
              <a:t>Automotive Repair – Nov 14th 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02060"/>
                </a:solidFill>
              </a:rPr>
              <a:t>Training &amp; Education – Dec 5th </a:t>
            </a:r>
          </a:p>
          <a:p>
            <a:endParaRPr lang="en-US" sz="1800" b="1" dirty="0"/>
          </a:p>
          <a:p>
            <a:endParaRPr lang="en-US" sz="2000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837D0C-5DC2-7C96-6A61-32FC55F380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82019" y="2183149"/>
            <a:ext cx="5311546" cy="341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64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8C0F6-F085-DE36-2584-9F678CCE4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900" dirty="0"/>
              <a:t>State Leadership Workshop (SLW)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DF1B3-4ABA-745D-03D8-3505E9CF816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700" b="1" dirty="0">
                <a:solidFill>
                  <a:srgbClr val="002060"/>
                </a:solidFill>
              </a:rPr>
              <a:t>Sun, Sept 29</a:t>
            </a:r>
            <a:r>
              <a:rPr lang="en-US" sz="2700" b="1" baseline="30000" dirty="0">
                <a:solidFill>
                  <a:srgbClr val="002060"/>
                </a:solidFill>
              </a:rPr>
              <a:t>th</a:t>
            </a:r>
            <a:r>
              <a:rPr lang="en-US" sz="2700" b="1" dirty="0">
                <a:solidFill>
                  <a:srgbClr val="002060"/>
                </a:solidFill>
              </a:rPr>
              <a:t> – Tues, Oct 1</a:t>
            </a:r>
            <a:r>
              <a:rPr lang="en-US" sz="2700" b="1" baseline="30000" dirty="0">
                <a:solidFill>
                  <a:srgbClr val="002060"/>
                </a:solidFill>
              </a:rPr>
              <a:t>st</a:t>
            </a:r>
            <a:endParaRPr lang="en-US" sz="27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700" b="1" dirty="0">
                <a:solidFill>
                  <a:srgbClr val="002060"/>
                </a:solidFill>
              </a:rPr>
              <a:t>Camp Dixie, Fayetteville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700" b="1" dirty="0">
                <a:solidFill>
                  <a:srgbClr val="002060"/>
                </a:solidFill>
              </a:rPr>
              <a:t>2 ½ days of team building &amp; leadership development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700" b="1" dirty="0">
                <a:solidFill>
                  <a:srgbClr val="002060"/>
                </a:solidFill>
              </a:rPr>
              <a:t>Regional Officers are elected here – (even if not attending)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700" b="1" dirty="0">
                <a:solidFill>
                  <a:srgbClr val="002060"/>
                </a:solidFill>
              </a:rPr>
              <a:t>$150 – Advisors &amp; non-members (students)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700" b="1" dirty="0">
                <a:solidFill>
                  <a:srgbClr val="002060"/>
                </a:solidFill>
              </a:rPr>
              <a:t>$135 – Student Members</a:t>
            </a:r>
          </a:p>
          <a:p>
            <a:endParaRPr lang="en-US" sz="800" dirty="0"/>
          </a:p>
        </p:txBody>
      </p:sp>
      <p:pic>
        <p:nvPicPr>
          <p:cNvPr id="9218" name="Picture 2" descr="No photo description available.">
            <a:extLst>
              <a:ext uri="{FF2B5EF4-FFF2-40B4-BE49-F238E27FC236}">
                <a16:creationId xmlns:a16="http://schemas.microsoft.com/office/drawing/2014/main" id="{5901586C-8A9A-B72F-0C3B-13EDB6AC9FA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199" y="1666754"/>
            <a:ext cx="5383776" cy="403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762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7EBD8-4034-118F-2453-B4FCB22CF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Pumpkin Carving/Decorating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D4D40-A8CE-8068-4F9A-17C38B27E1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srgbClr val="002060"/>
                </a:solidFill>
              </a:rPr>
              <a:t>Tues, Oct 1</a:t>
            </a:r>
            <a:r>
              <a:rPr lang="en-US" sz="3000" b="1" baseline="30000" dirty="0">
                <a:solidFill>
                  <a:srgbClr val="002060"/>
                </a:solidFill>
              </a:rPr>
              <a:t>st</a:t>
            </a:r>
            <a:r>
              <a:rPr lang="en-US" sz="3000" b="1" dirty="0">
                <a:solidFill>
                  <a:srgbClr val="002060"/>
                </a:solidFill>
              </a:rPr>
              <a:t> – Thurs, Oct 31</a:t>
            </a:r>
            <a:r>
              <a:rPr lang="en-US" sz="3000" b="1" baseline="30000" dirty="0">
                <a:solidFill>
                  <a:srgbClr val="002060"/>
                </a:solidFill>
              </a:rPr>
              <a:t>st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srgbClr val="002060"/>
                </a:solidFill>
              </a:rPr>
              <a:t>Chapters will carve &amp;/or decorate their pumpkin to represent SkillsUSA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srgbClr val="002060"/>
                </a:solidFill>
              </a:rPr>
              <a:t>Submit 2 photos, 1 illustrating the process &amp; 1 the end results that we will post to FB &amp; Instagram                                     (If you do more than 1, have a local contest to decide the 1 to enter, but send us all the pics!)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The winning High School design will win a </a:t>
            </a:r>
            <a:r>
              <a:rPr lang="en-US" sz="3000" b="1" dirty="0">
                <a:solidFill>
                  <a:srgbClr val="002060"/>
                </a:solidFill>
              </a:rPr>
              <a:t>FABULOUS prize!</a:t>
            </a:r>
          </a:p>
          <a:p>
            <a:endParaRPr lang="en-US" sz="800" b="1" dirty="0"/>
          </a:p>
          <a:p>
            <a:endParaRPr lang="en-US" b="1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78F8453F-C6A5-A16E-8F1A-4DC6F7962DB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710" y="1530632"/>
            <a:ext cx="3707932" cy="49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169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B5CC2-380A-ED40-C26A-27355D8B3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Elevate: SkillsUSA Chapter Officer Development Virtual Conference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50102-79E1-BD06-2F88-759220B039A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002060"/>
                </a:solidFill>
              </a:rPr>
              <a:t>Wed, Oct 9</a:t>
            </a:r>
            <a:r>
              <a:rPr lang="en-US" b="1" baseline="30000" dirty="0">
                <a:solidFill>
                  <a:srgbClr val="002060"/>
                </a:solidFill>
              </a:rPr>
              <a:t>th</a:t>
            </a:r>
            <a:r>
              <a:rPr lang="en-US" b="1" dirty="0">
                <a:solidFill>
                  <a:srgbClr val="002060"/>
                </a:solidFill>
              </a:rPr>
              <a:t> from 11:00am-4:30pm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002060"/>
                </a:solidFill>
              </a:rPr>
              <a:t>$10 per participant &amp; at least 1 advisor is required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002060"/>
                </a:solidFill>
              </a:rPr>
              <a:t>Registration opens Sept 1st &amp; closes Oct 1st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002060"/>
                </a:solidFill>
              </a:rPr>
              <a:t>Interactive experience for local officer teams focusing on building successful chapters by equipping officers with skills to lead/serve local members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700" b="1" dirty="0">
              <a:solidFill>
                <a:srgbClr val="002060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002060"/>
                </a:solidFill>
              </a:rPr>
              <a:t>Focusing on Self-Motivation, Communication, Teamwork and Planning, Organizing &amp; Management        </a:t>
            </a:r>
          </a:p>
        </p:txBody>
      </p:sp>
      <p:pic>
        <p:nvPicPr>
          <p:cNvPr id="11266" name="Picture 2" descr="Friendship Creative | Motion Graphics">
            <a:extLst>
              <a:ext uri="{FF2B5EF4-FFF2-40B4-BE49-F238E27FC236}">
                <a16:creationId xmlns:a16="http://schemas.microsoft.com/office/drawing/2014/main" id="{77630BCF-E21D-A34A-4935-02B2DEB3128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666" y="1799303"/>
            <a:ext cx="5425300" cy="303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169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23ECE-208D-7F09-90AF-60CEDCA5F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800" dirty="0"/>
              <a:t>State Fair Contests &amp; Showcases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A196C-3635-0271-4282-60FBCBE830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2060"/>
                </a:solidFill>
              </a:rPr>
              <a:t>Mon, Oct 21</a:t>
            </a:r>
            <a:r>
              <a:rPr lang="en-US" b="1" baseline="30000" dirty="0">
                <a:solidFill>
                  <a:srgbClr val="002060"/>
                </a:solidFill>
              </a:rPr>
              <a:t>st</a:t>
            </a:r>
            <a:r>
              <a:rPr lang="en-US" b="1" dirty="0">
                <a:solidFill>
                  <a:srgbClr val="002060"/>
                </a:solidFill>
              </a:rPr>
              <a:t> – 71</a:t>
            </a:r>
            <a:r>
              <a:rPr lang="en-US" b="1" baseline="30000" dirty="0">
                <a:solidFill>
                  <a:srgbClr val="002060"/>
                </a:solidFill>
              </a:rPr>
              <a:t>st</a:t>
            </a:r>
            <a:r>
              <a:rPr lang="en-US" b="1" dirty="0">
                <a:solidFill>
                  <a:srgbClr val="002060"/>
                </a:solidFill>
              </a:rPr>
              <a:t> Annual Apprentice Masonry Contest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2060"/>
                </a:solidFill>
              </a:rPr>
              <a:t>Wed, Oct 23</a:t>
            </a:r>
            <a:r>
              <a:rPr lang="en-US" b="1" baseline="30000" dirty="0">
                <a:solidFill>
                  <a:srgbClr val="002060"/>
                </a:solidFill>
              </a:rPr>
              <a:t>rd</a:t>
            </a:r>
            <a:r>
              <a:rPr lang="en-US" b="1" dirty="0">
                <a:solidFill>
                  <a:srgbClr val="002060"/>
                </a:solidFill>
              </a:rPr>
              <a:t> – 40</a:t>
            </a:r>
            <a:r>
              <a:rPr lang="en-US" b="1" baseline="30000" dirty="0">
                <a:solidFill>
                  <a:srgbClr val="002060"/>
                </a:solidFill>
              </a:rPr>
              <a:t>th</a:t>
            </a:r>
            <a:r>
              <a:rPr lang="en-US" b="1" dirty="0">
                <a:solidFill>
                  <a:srgbClr val="002060"/>
                </a:solidFill>
              </a:rPr>
              <a:t> Annual Apprentice Electrical Contest 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2060"/>
                </a:solidFill>
              </a:rPr>
              <a:t>Thurs, Oct 24</a:t>
            </a:r>
            <a:r>
              <a:rPr lang="en-US" b="1" baseline="30000" dirty="0">
                <a:solidFill>
                  <a:srgbClr val="002060"/>
                </a:solidFill>
              </a:rPr>
              <a:t>th</a:t>
            </a:r>
            <a:r>
              <a:rPr lang="en-US" b="1" dirty="0">
                <a:solidFill>
                  <a:srgbClr val="002060"/>
                </a:solidFill>
              </a:rPr>
              <a:t> – 38</a:t>
            </a:r>
            <a:r>
              <a:rPr lang="en-US" b="1" baseline="30000" dirty="0">
                <a:solidFill>
                  <a:srgbClr val="002060"/>
                </a:solidFill>
              </a:rPr>
              <a:t>th</a:t>
            </a:r>
            <a:r>
              <a:rPr lang="en-US" b="1" dirty="0">
                <a:solidFill>
                  <a:srgbClr val="002060"/>
                </a:solidFill>
              </a:rPr>
              <a:t> Annual Pre-Apprentice Carpentry Contest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2060"/>
                </a:solidFill>
              </a:rPr>
              <a:t>Fri, Oct 25</a:t>
            </a:r>
            <a:r>
              <a:rPr lang="en-US" b="1" baseline="30000" dirty="0">
                <a:solidFill>
                  <a:srgbClr val="002060"/>
                </a:solidFill>
              </a:rPr>
              <a:t>th</a:t>
            </a:r>
            <a:r>
              <a:rPr lang="en-US" b="1" dirty="0">
                <a:solidFill>
                  <a:srgbClr val="002060"/>
                </a:solidFill>
              </a:rPr>
              <a:t> – 37</a:t>
            </a:r>
            <a:r>
              <a:rPr lang="en-US" b="1" baseline="30000" dirty="0">
                <a:solidFill>
                  <a:srgbClr val="002060"/>
                </a:solidFill>
              </a:rPr>
              <a:t>th</a:t>
            </a:r>
            <a:r>
              <a:rPr lang="en-US" b="1" dirty="0">
                <a:solidFill>
                  <a:srgbClr val="002060"/>
                </a:solidFill>
              </a:rPr>
              <a:t> Annual Apprentice Plumbing Contest &amp; 21</a:t>
            </a:r>
            <a:r>
              <a:rPr lang="en-US" b="1" baseline="30000" dirty="0">
                <a:solidFill>
                  <a:srgbClr val="002060"/>
                </a:solidFill>
              </a:rPr>
              <a:t>st</a:t>
            </a:r>
            <a:r>
              <a:rPr lang="en-US" b="1" dirty="0">
                <a:solidFill>
                  <a:srgbClr val="002060"/>
                </a:solidFill>
              </a:rPr>
              <a:t> Annual Apprentice HVAC-R Contest 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2060"/>
                </a:solidFill>
              </a:rPr>
              <a:t>Sat, Oct 26</a:t>
            </a:r>
            <a:r>
              <a:rPr lang="en-US" b="1" baseline="30000" dirty="0">
                <a:solidFill>
                  <a:srgbClr val="002060"/>
                </a:solidFill>
              </a:rPr>
              <a:t>th</a:t>
            </a:r>
            <a:r>
              <a:rPr lang="en-US" b="1" dirty="0">
                <a:solidFill>
                  <a:srgbClr val="002060"/>
                </a:solidFill>
              </a:rPr>
              <a:t> – 10</a:t>
            </a:r>
            <a:r>
              <a:rPr lang="en-US" b="1" baseline="30000" dirty="0">
                <a:solidFill>
                  <a:srgbClr val="002060"/>
                </a:solidFill>
              </a:rPr>
              <a:t>th</a:t>
            </a:r>
            <a:r>
              <a:rPr lang="en-US" b="1" dirty="0">
                <a:solidFill>
                  <a:srgbClr val="002060"/>
                </a:solidFill>
              </a:rPr>
              <a:t> Annual </a:t>
            </a:r>
            <a:r>
              <a:rPr lang="en-US" b="1" dirty="0" err="1">
                <a:solidFill>
                  <a:srgbClr val="002060"/>
                </a:solidFill>
              </a:rPr>
              <a:t>SkillsUSA</a:t>
            </a:r>
            <a:r>
              <a:rPr lang="en-US" b="1" dirty="0">
                <a:solidFill>
                  <a:srgbClr val="002060"/>
                </a:solidFill>
              </a:rPr>
              <a:t> Cosmetology Contest</a:t>
            </a:r>
          </a:p>
        </p:txBody>
      </p:sp>
      <p:pic>
        <p:nvPicPr>
          <p:cNvPr id="12290" name="Picture 2" descr="No photo description available.">
            <a:extLst>
              <a:ext uri="{FF2B5EF4-FFF2-40B4-BE49-F238E27FC236}">
                <a16:creationId xmlns:a16="http://schemas.microsoft.com/office/drawing/2014/main" id="{52F27E6B-721E-9B3A-A4D4-2672388410D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465" y="1471639"/>
            <a:ext cx="3775587" cy="503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4101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29D5F-24C5-7B68-B8EF-39D6E3484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/>
              <a:t>Holiday Community Service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02484-4A2A-F711-36D3-0C6F821DC5D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Fri, Nov 1</a:t>
            </a:r>
            <a:r>
              <a:rPr lang="en-US" b="1" baseline="30000" dirty="0">
                <a:solidFill>
                  <a:srgbClr val="002060"/>
                </a:solidFill>
              </a:rPr>
              <a:t>st</a:t>
            </a:r>
            <a:r>
              <a:rPr lang="en-US" b="1" dirty="0">
                <a:solidFill>
                  <a:srgbClr val="002060"/>
                </a:solidFill>
              </a:rPr>
              <a:t> – Wed, Jan 1</a:t>
            </a:r>
            <a:r>
              <a:rPr lang="en-US" b="1" baseline="30000" dirty="0">
                <a:solidFill>
                  <a:srgbClr val="002060"/>
                </a:solidFill>
              </a:rPr>
              <a:t>st</a:t>
            </a:r>
            <a:r>
              <a:rPr lang="en-US" b="1" dirty="0">
                <a:solidFill>
                  <a:srgbClr val="002060"/>
                </a:solidFill>
              </a:rPr>
              <a:t>  </a:t>
            </a:r>
          </a:p>
          <a:p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Chapter will submit info &amp; pics of their activities</a:t>
            </a:r>
          </a:p>
          <a:p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Submissions will be posted to Facebook &amp; Instagram</a:t>
            </a:r>
          </a:p>
          <a:p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All participating chapters will be entered into a drawing to win a FABULOUS prize!</a:t>
            </a:r>
          </a:p>
        </p:txBody>
      </p:sp>
      <p:pic>
        <p:nvPicPr>
          <p:cNvPr id="13314" name="Picture 2" descr="No photo description available.">
            <a:extLst>
              <a:ext uri="{FF2B5EF4-FFF2-40B4-BE49-F238E27FC236}">
                <a16:creationId xmlns:a16="http://schemas.microsoft.com/office/drawing/2014/main" id="{A26C0C5D-A653-725B-FBF8-BFEB672445B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961" y="1510966"/>
            <a:ext cx="3731342" cy="497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733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012BB-5545-F5D1-8038-8308DBD72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SkillsUSA?</a:t>
            </a:r>
          </a:p>
        </p:txBody>
      </p:sp>
      <p:pic>
        <p:nvPicPr>
          <p:cNvPr id="3" name="Why SkillsUSA (High School)">
            <a:hlinkClick r:id="" action="ppaction://media"/>
            <a:extLst>
              <a:ext uri="{FF2B5EF4-FFF2-40B4-BE49-F238E27FC236}">
                <a16:creationId xmlns:a16="http://schemas.microsoft.com/office/drawing/2014/main" id="{1FF8DC6D-21EF-B55A-F791-0E33D3EBA2A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2495" y="1533832"/>
            <a:ext cx="8949711" cy="5034098"/>
          </a:xfrm>
        </p:spPr>
      </p:pic>
    </p:spTree>
    <p:extLst>
      <p:ext uri="{BB962C8B-B14F-4D97-AF65-F5344CB8AC3E}">
        <p14:creationId xmlns:p14="http://schemas.microsoft.com/office/powerpoint/2010/main" val="148169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913D2-AD5A-8989-97B8-82E45FA01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100" dirty="0"/>
              <a:t>Early Bird Membership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E9A45-FFC9-99DE-C98E-3D9E5F731F7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2060"/>
                </a:solidFill>
              </a:rPr>
              <a:t>Fri, Nov 15</a:t>
            </a:r>
            <a:r>
              <a:rPr lang="en-US" b="1" baseline="30000" dirty="0">
                <a:solidFill>
                  <a:srgbClr val="002060"/>
                </a:solidFill>
              </a:rPr>
              <a:t>th</a:t>
            </a:r>
            <a:r>
              <a:rPr lang="en-US" b="1" dirty="0">
                <a:solidFill>
                  <a:srgbClr val="002060"/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2060"/>
                </a:solidFill>
              </a:rPr>
              <a:t>Register/Join 15 student members &amp; 1 professional member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2060"/>
                </a:solidFill>
              </a:rPr>
              <a:t>Get a FREE SkillsUSA NC polo from us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2060"/>
                </a:solidFill>
              </a:rPr>
              <a:t>Get a FREE resource from SkillsUSA</a:t>
            </a:r>
          </a:p>
        </p:txBody>
      </p:sp>
      <p:pic>
        <p:nvPicPr>
          <p:cNvPr id="14338" name="Picture 2" descr="May be an image of 9 people and text">
            <a:extLst>
              <a:ext uri="{FF2B5EF4-FFF2-40B4-BE49-F238E27FC236}">
                <a16:creationId xmlns:a16="http://schemas.microsoft.com/office/drawing/2014/main" id="{12B32878-6010-566C-8A5E-3CCC5352E62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969" y="1666754"/>
            <a:ext cx="5436661" cy="346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6716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39601-0D28-2715-D14F-793CAA4AD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NCACTE T&amp;I Workshop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88F41-AF77-9717-800E-588D2600F21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002060"/>
                </a:solidFill>
              </a:rPr>
              <a:t>Fri, Nov 15</a:t>
            </a:r>
            <a:r>
              <a:rPr lang="en-US" b="1" baseline="30000" dirty="0">
                <a:solidFill>
                  <a:srgbClr val="002060"/>
                </a:solidFill>
              </a:rPr>
              <a:t>th</a:t>
            </a:r>
            <a:r>
              <a:rPr lang="en-US" b="1" dirty="0">
                <a:solidFill>
                  <a:srgbClr val="002060"/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002060"/>
                </a:solidFill>
              </a:rPr>
              <a:t>Morehead City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002060"/>
                </a:solidFill>
              </a:rPr>
              <a:t>All day workshop discussing benefits, championships, framework, program of work, chapter excellence program, resources &amp; much, much more!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002060"/>
                </a:solidFill>
              </a:rPr>
              <a:t>Cost determined by NCACTE </a:t>
            </a:r>
          </a:p>
        </p:txBody>
      </p:sp>
      <p:pic>
        <p:nvPicPr>
          <p:cNvPr id="16386" name="Picture 2" descr="No photo description available.">
            <a:extLst>
              <a:ext uri="{FF2B5EF4-FFF2-40B4-BE49-F238E27FC236}">
                <a16:creationId xmlns:a16="http://schemas.microsoft.com/office/drawing/2014/main" id="{FADDF9B9-02A1-DEBE-DD0F-F3427C1F71A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407" y="1519084"/>
            <a:ext cx="2789199" cy="495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904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FA450-DAE1-17B8-58C6-82DE45815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SkillsUSA Week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FF58D-5D5D-4B24-680D-A0FF01F0FC9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 Mon, Feb 3</a:t>
            </a:r>
            <a:r>
              <a:rPr lang="en-US" b="1" baseline="30000" dirty="0">
                <a:solidFill>
                  <a:srgbClr val="002060"/>
                </a:solidFill>
              </a:rPr>
              <a:t>rd</a:t>
            </a:r>
            <a:r>
              <a:rPr lang="en-US" b="1" dirty="0">
                <a:solidFill>
                  <a:srgbClr val="002060"/>
                </a:solidFill>
              </a:rPr>
              <a:t> - Recognition Day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 Tues, Feb 4</a:t>
            </a:r>
            <a:r>
              <a:rPr lang="en-US" b="1" baseline="30000" dirty="0">
                <a:solidFill>
                  <a:srgbClr val="002060"/>
                </a:solidFill>
              </a:rPr>
              <a:t>th</a:t>
            </a:r>
            <a:r>
              <a:rPr lang="en-US" b="1" dirty="0">
                <a:solidFill>
                  <a:srgbClr val="002060"/>
                </a:solidFill>
              </a:rPr>
              <a:t> - Give Back Day</a:t>
            </a: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 Wed, Feb 5</a:t>
            </a:r>
            <a:r>
              <a:rPr lang="en-US" b="1" baseline="30000" dirty="0">
                <a:solidFill>
                  <a:srgbClr val="002060"/>
                </a:solidFill>
              </a:rPr>
              <a:t>th</a:t>
            </a:r>
            <a:r>
              <a:rPr lang="en-US" b="1" dirty="0">
                <a:solidFill>
                  <a:srgbClr val="002060"/>
                </a:solidFill>
              </a:rPr>
              <a:t>  - Partner Day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 Thurs, Feb 6</a:t>
            </a:r>
            <a:r>
              <a:rPr lang="en-US" b="1" baseline="30000" dirty="0">
                <a:solidFill>
                  <a:srgbClr val="002060"/>
                </a:solidFill>
              </a:rPr>
              <a:t>th</a:t>
            </a:r>
            <a:r>
              <a:rPr lang="en-US" b="1" dirty="0">
                <a:solidFill>
                  <a:srgbClr val="002060"/>
                </a:solidFill>
              </a:rPr>
              <a:t> - Advocacy Day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 Fri, Feb 7</a:t>
            </a:r>
            <a:r>
              <a:rPr lang="en-US" b="1" baseline="30000" dirty="0">
                <a:solidFill>
                  <a:srgbClr val="002060"/>
                </a:solidFill>
              </a:rPr>
              <a:t>th</a:t>
            </a:r>
            <a:r>
              <a:rPr lang="en-US" b="1" dirty="0">
                <a:solidFill>
                  <a:srgbClr val="002060"/>
                </a:solidFill>
              </a:rPr>
              <a:t>      - SkillsUSA Day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Send us pics to promote on Social Media!</a:t>
            </a:r>
          </a:p>
        </p:txBody>
      </p:sp>
      <p:pic>
        <p:nvPicPr>
          <p:cNvPr id="1026" name="Picture 2" descr="May be an image of coffee cup and text that says &quot;Thank you for supporting the JBHS Chapter!&quot;">
            <a:extLst>
              <a:ext uri="{FF2B5EF4-FFF2-40B4-BE49-F238E27FC236}">
                <a16:creationId xmlns:a16="http://schemas.microsoft.com/office/drawing/2014/main" id="{090A6497-739B-2ADA-5E53-E4F3DA5C737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049" y="1519084"/>
            <a:ext cx="3710506" cy="494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8627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C9378-AB8B-1C04-DDDA-86BE9F651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Regional Rallies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93B125-E1F5-A50E-35C5-2FA4EA044C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608" y="1666754"/>
            <a:ext cx="5069711" cy="4608918"/>
          </a:xfrm>
        </p:spPr>
        <p:txBody>
          <a:bodyPr>
            <a:normAutofit fontScale="62500" lnSpcReduction="2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002060"/>
                </a:solidFill>
              </a:rPr>
              <a:t>Western - Fri, Feb 7</a:t>
            </a:r>
            <a:r>
              <a:rPr lang="en-US" b="1" baseline="30000" dirty="0">
                <a:solidFill>
                  <a:srgbClr val="002060"/>
                </a:solidFill>
              </a:rPr>
              <a:t>th</a:t>
            </a:r>
            <a:r>
              <a:rPr lang="en-US" b="1" dirty="0">
                <a:solidFill>
                  <a:srgbClr val="002060"/>
                </a:solidFill>
              </a:rPr>
              <a:t>                                              Blue Ridge CC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002060"/>
                </a:solidFill>
              </a:rPr>
              <a:t>South Central - Fri, Feb 14</a:t>
            </a:r>
            <a:r>
              <a:rPr lang="en-US" b="1" baseline="30000" dirty="0">
                <a:solidFill>
                  <a:srgbClr val="002060"/>
                </a:solidFill>
              </a:rPr>
              <a:t>th</a:t>
            </a:r>
            <a:r>
              <a:rPr lang="en-US" b="1" dirty="0">
                <a:solidFill>
                  <a:srgbClr val="002060"/>
                </a:solidFill>
              </a:rPr>
              <a:t>                      Fayetteville Tech CC   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002060"/>
                </a:solidFill>
              </a:rPr>
              <a:t>Southwest – Fri, Feb 21</a:t>
            </a:r>
            <a:r>
              <a:rPr lang="en-US" b="1" baseline="30000" dirty="0">
                <a:solidFill>
                  <a:srgbClr val="002060"/>
                </a:solidFill>
              </a:rPr>
              <a:t>st</a:t>
            </a:r>
            <a:r>
              <a:rPr lang="en-US" b="1" dirty="0">
                <a:solidFill>
                  <a:srgbClr val="002060"/>
                </a:solidFill>
              </a:rPr>
              <a:t>                                   Rowan Cabarrus CC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002060"/>
                </a:solidFill>
              </a:rPr>
              <a:t>Northwest – Mon, Feb 24</a:t>
            </a:r>
            <a:r>
              <a:rPr lang="en-US" b="1" baseline="30000" dirty="0">
                <a:solidFill>
                  <a:srgbClr val="002060"/>
                </a:solidFill>
              </a:rPr>
              <a:t>th</a:t>
            </a:r>
            <a:r>
              <a:rPr lang="en-US" b="1" dirty="0">
                <a:solidFill>
                  <a:srgbClr val="002060"/>
                </a:solidFill>
              </a:rPr>
              <a:t>                                 Wilkes CC 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002060"/>
                </a:solidFill>
              </a:rPr>
              <a:t>East – Fri, Feb 28</a:t>
            </a:r>
            <a:r>
              <a:rPr lang="en-US" b="1" baseline="30000" dirty="0">
                <a:solidFill>
                  <a:srgbClr val="002060"/>
                </a:solidFill>
              </a:rPr>
              <a:t>th</a:t>
            </a:r>
            <a:r>
              <a:rPr lang="en-US" b="1" dirty="0">
                <a:solidFill>
                  <a:srgbClr val="002060"/>
                </a:solidFill>
              </a:rPr>
              <a:t>                                                   Pitt CC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002060"/>
                </a:solidFill>
              </a:rPr>
              <a:t>Cost - $20 per person                                        (Lunch is included)  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002060"/>
                </a:solidFill>
              </a:rPr>
              <a:t>SW Reg Construction Contests (SkillsUSA Rowan) &amp; E Masonry Contests - TBA       </a:t>
            </a:r>
          </a:p>
        </p:txBody>
      </p:sp>
      <p:pic>
        <p:nvPicPr>
          <p:cNvPr id="2050" name="Picture 2" descr="No photo description available.">
            <a:extLst>
              <a:ext uri="{FF2B5EF4-FFF2-40B4-BE49-F238E27FC236}">
                <a16:creationId xmlns:a16="http://schemas.microsoft.com/office/drawing/2014/main" id="{D1F63266-FE28-46FA-5FDC-41E976A83AA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807" y="1666754"/>
            <a:ext cx="5378859" cy="403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5314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FA9CF-9BB0-74C3-CE9A-AF8D0E6F3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Chapter Excellence Program (CEP)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92A74-66E7-DE02-1A50-2D32B82C50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2060"/>
                </a:solidFill>
              </a:rPr>
              <a:t>Get recognized for what you are already doing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2060"/>
                </a:solidFill>
              </a:rPr>
              <a:t>Check off indicators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2060"/>
                </a:solidFill>
              </a:rPr>
              <a:t>Complete 3 activities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2060"/>
                </a:solidFill>
              </a:rPr>
              <a:t>Submit application by Sat, March 1</a:t>
            </a:r>
            <a:r>
              <a:rPr lang="en-US" b="1" baseline="30000" dirty="0">
                <a:solidFill>
                  <a:srgbClr val="002060"/>
                </a:solidFill>
              </a:rPr>
              <a:t>st</a:t>
            </a:r>
            <a:r>
              <a:rPr lang="en-US" b="1" dirty="0">
                <a:solidFill>
                  <a:srgbClr val="002060"/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2060"/>
                </a:solidFill>
              </a:rPr>
              <a:t>Get recognized on stage at the State Conference</a:t>
            </a:r>
          </a:p>
        </p:txBody>
      </p:sp>
      <p:pic>
        <p:nvPicPr>
          <p:cNvPr id="3074" name="Picture 2" descr="CVCC's SkillsUSA program receives two chapter honors, 19 medals at  nationals - Catawba Valley Community College">
            <a:extLst>
              <a:ext uri="{FF2B5EF4-FFF2-40B4-BE49-F238E27FC236}">
                <a16:creationId xmlns:a16="http://schemas.microsoft.com/office/drawing/2014/main" id="{5A677C46-D8CF-9997-04E3-351510F13E1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605" y="1666754"/>
            <a:ext cx="5369112" cy="338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490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5E9D2-55B2-CF59-2AE2-FE8E0E14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400" dirty="0"/>
              <a:t>State Leadership &amp; Skills Conference (SLSC)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918D2-8C81-70E8-EDE5-9B3075B65F0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Wed, Apr 9</a:t>
            </a:r>
            <a:r>
              <a:rPr lang="en-US" b="1" baseline="30000" dirty="0">
                <a:solidFill>
                  <a:srgbClr val="002060"/>
                </a:solidFill>
              </a:rPr>
              <a:t>th</a:t>
            </a:r>
            <a:r>
              <a:rPr lang="en-US" b="1" dirty="0">
                <a:solidFill>
                  <a:srgbClr val="002060"/>
                </a:solidFill>
              </a:rPr>
              <a:t> – Fri, Apr 11</a:t>
            </a:r>
            <a:r>
              <a:rPr lang="en-US" b="1" baseline="30000" dirty="0">
                <a:solidFill>
                  <a:srgbClr val="002060"/>
                </a:solidFill>
              </a:rPr>
              <a:t>th</a:t>
            </a:r>
            <a:r>
              <a:rPr lang="en-US" b="1" dirty="0">
                <a:solidFill>
                  <a:srgbClr val="002060"/>
                </a:solidFill>
              </a:rPr>
              <a:t> </a:t>
            </a:r>
          </a:p>
          <a:p>
            <a:endParaRPr lang="en-US" sz="800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Greensboro Coliseum &amp; </a:t>
            </a:r>
            <a:r>
              <a:rPr lang="en-US" b="1" dirty="0" err="1">
                <a:solidFill>
                  <a:srgbClr val="002060"/>
                </a:solidFill>
              </a:rPr>
              <a:t>Koury</a:t>
            </a:r>
            <a:r>
              <a:rPr lang="en-US" b="1" dirty="0">
                <a:solidFill>
                  <a:srgbClr val="002060"/>
                </a:solidFill>
              </a:rPr>
              <a:t> Convention Center</a:t>
            </a:r>
          </a:p>
          <a:p>
            <a:endParaRPr lang="en-US" sz="800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$60 for advisors &amp; students who competed at a Regional Rally</a:t>
            </a:r>
          </a:p>
          <a:p>
            <a:endParaRPr lang="en-US" sz="800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$85 for students who did not compete at a Regional Rally</a:t>
            </a:r>
          </a:p>
          <a:p>
            <a:endParaRPr lang="en-US" sz="800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Food &amp; Hotel not included      (Also, think about transportation cost, if any</a:t>
            </a:r>
            <a:r>
              <a:rPr lang="en-US" sz="2600" b="1" dirty="0">
                <a:solidFill>
                  <a:srgbClr val="002060"/>
                </a:solidFill>
              </a:rPr>
              <a:t>)</a:t>
            </a:r>
          </a:p>
          <a:p>
            <a:endParaRPr lang="en-US" sz="700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Some contests do take place prior</a:t>
            </a:r>
          </a:p>
        </p:txBody>
      </p:sp>
      <p:pic>
        <p:nvPicPr>
          <p:cNvPr id="4098" name="Picture 2" descr="No photo description available.">
            <a:extLst>
              <a:ext uri="{FF2B5EF4-FFF2-40B4-BE49-F238E27FC236}">
                <a16:creationId xmlns:a16="http://schemas.microsoft.com/office/drawing/2014/main" id="{6F4F0A88-3AF4-8F8A-1857-3D364AC30D6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445" y="1666754"/>
            <a:ext cx="5420034" cy="361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7069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F1A07-FE69-97A5-09E9-DCC70F917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State Officers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B1AC9-236B-C908-E48E-1E39593F79D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2060"/>
                </a:solidFill>
              </a:rPr>
              <a:t>Submit application by   Thurs, Mar 6</a:t>
            </a:r>
            <a:r>
              <a:rPr lang="en-US" b="1" baseline="30000" dirty="0">
                <a:solidFill>
                  <a:srgbClr val="002060"/>
                </a:solidFill>
              </a:rPr>
              <a:t>th</a:t>
            </a:r>
            <a:endParaRPr lang="en-US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2060"/>
                </a:solidFill>
              </a:rPr>
              <a:t>Screening Process, Campaigning, Speeches &amp; Delegate voting                Wed, Apr 9</a:t>
            </a:r>
            <a:r>
              <a:rPr lang="en-US" b="1" baseline="30000" dirty="0">
                <a:solidFill>
                  <a:srgbClr val="002060"/>
                </a:solidFill>
              </a:rPr>
              <a:t>th</a:t>
            </a:r>
            <a:r>
              <a:rPr lang="en-US" b="1" dirty="0">
                <a:solidFill>
                  <a:srgbClr val="002060"/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2060"/>
                </a:solidFill>
              </a:rPr>
              <a:t>Officers announced              Fri, Apr 11</a:t>
            </a:r>
            <a:r>
              <a:rPr lang="en-US" b="1" baseline="30000" dirty="0">
                <a:solidFill>
                  <a:srgbClr val="002060"/>
                </a:solidFill>
              </a:rPr>
              <a:t>th</a:t>
            </a:r>
            <a:r>
              <a:rPr lang="en-US" b="1" dirty="0">
                <a:solidFill>
                  <a:srgbClr val="002060"/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2060"/>
                </a:solidFill>
              </a:rPr>
              <a:t>Fun year of training &amp; events ending with the 2026 State Conf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731666E-BCFA-20B6-82C1-EF83FAB2968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338" y="1917290"/>
            <a:ext cx="5392378" cy="404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6301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C23C8-C005-0FBC-C3AE-71BE264D2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100" dirty="0"/>
              <a:t>SkillsUSA National Signing 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A0B14-C39E-3A19-4F2C-4760927F45E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002060"/>
                </a:solidFill>
              </a:rPr>
              <a:t>Wed, May 7</a:t>
            </a:r>
            <a:r>
              <a:rPr lang="en-US" b="1" baseline="30000" dirty="0">
                <a:solidFill>
                  <a:srgbClr val="002060"/>
                </a:solidFill>
              </a:rPr>
              <a:t>th</a:t>
            </a:r>
            <a:r>
              <a:rPr lang="en-US" b="1" dirty="0">
                <a:solidFill>
                  <a:srgbClr val="002060"/>
                </a:solidFill>
              </a:rPr>
              <a:t>  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002060"/>
                </a:solidFill>
              </a:rPr>
              <a:t>Celebrate High School Seniors who are going on to higher learning or on to the workforce in any of the skilled trades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002060"/>
                </a:solidFill>
              </a:rPr>
              <a:t>Send us pics to promote on Social Media!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9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002060"/>
                </a:solidFill>
              </a:rPr>
              <a:t>Participating schools that we know of: </a:t>
            </a:r>
            <a:r>
              <a:rPr lang="en-US" b="1" dirty="0">
                <a:solidFill>
                  <a:srgbClr val="C00000"/>
                </a:solidFill>
              </a:rPr>
              <a:t>Avery County HS,  Jack Britt HS, Independence HS, Richmond Senior HS &amp; Vernon Malone College &amp; Career Academy</a:t>
            </a:r>
          </a:p>
        </p:txBody>
      </p:sp>
      <p:pic>
        <p:nvPicPr>
          <p:cNvPr id="6146" name="Picture 2" descr="May be an image of 3 people and text">
            <a:extLst>
              <a:ext uri="{FF2B5EF4-FFF2-40B4-BE49-F238E27FC236}">
                <a16:creationId xmlns:a16="http://schemas.microsoft.com/office/drawing/2014/main" id="{B91B5907-9BC3-D464-A502-4CC673ED9ED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555" y="1666754"/>
            <a:ext cx="5403441" cy="405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6255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C1ED5-D676-19AE-627B-E56ECB073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National Week of 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A3441-152D-EDB9-E2B8-11BC7C5315C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700" b="1" dirty="0">
                <a:solidFill>
                  <a:srgbClr val="002060"/>
                </a:solidFill>
              </a:rPr>
              <a:t>Sun, May 4</a:t>
            </a:r>
            <a:r>
              <a:rPr lang="en-US" sz="2700" b="1" baseline="30000" dirty="0">
                <a:solidFill>
                  <a:srgbClr val="002060"/>
                </a:solidFill>
              </a:rPr>
              <a:t>th</a:t>
            </a:r>
            <a:r>
              <a:rPr lang="en-US" sz="2700" b="1" dirty="0">
                <a:solidFill>
                  <a:srgbClr val="002060"/>
                </a:solidFill>
              </a:rPr>
              <a:t> – Sat, May 10</a:t>
            </a:r>
            <a:r>
              <a:rPr lang="en-US" sz="2700" b="1" baseline="30000" dirty="0">
                <a:solidFill>
                  <a:srgbClr val="002060"/>
                </a:solidFill>
              </a:rPr>
              <a:t>th</a:t>
            </a:r>
            <a:r>
              <a:rPr lang="en-US" sz="2700" b="1" dirty="0">
                <a:solidFill>
                  <a:srgbClr val="002060"/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700" b="1" dirty="0">
                <a:solidFill>
                  <a:srgbClr val="002060"/>
                </a:solidFill>
              </a:rPr>
              <a:t>SkillsUSA asks all chapters to conduct and promote a community service project as part of their annual program of work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700" b="1" dirty="0">
                <a:solidFill>
                  <a:srgbClr val="002060"/>
                </a:solidFill>
              </a:rPr>
              <a:t>Send us pics to share on Social Media!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DE491491-121E-7A56-6864-8DB95D7986F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562" y="1666754"/>
            <a:ext cx="5376743" cy="359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6116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05F87-C8EF-420A-325F-04D19781A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/>
              <a:t>National Leadership &amp; Skills Conference (NLSC)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874B3-12DE-CB19-947B-0E86E217D76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600" b="1" dirty="0">
                <a:solidFill>
                  <a:srgbClr val="002060"/>
                </a:solidFill>
              </a:rPr>
              <a:t>Pre-conference                  (For State Officers)                  Sat, Jun 21</a:t>
            </a:r>
            <a:r>
              <a:rPr lang="en-US" sz="2600" b="1" baseline="30000" dirty="0">
                <a:solidFill>
                  <a:srgbClr val="002060"/>
                </a:solidFill>
              </a:rPr>
              <a:t>st</a:t>
            </a:r>
            <a:r>
              <a:rPr lang="en-US" sz="2600" b="1" dirty="0">
                <a:solidFill>
                  <a:srgbClr val="002060"/>
                </a:solidFill>
              </a:rPr>
              <a:t> – Mon, Jun 23</a:t>
            </a:r>
            <a:r>
              <a:rPr lang="en-US" sz="2600" b="1" baseline="30000" dirty="0">
                <a:solidFill>
                  <a:srgbClr val="002060"/>
                </a:solidFill>
              </a:rPr>
              <a:t>rd</a:t>
            </a:r>
            <a:r>
              <a:rPr lang="en-US" sz="2600" b="1" dirty="0">
                <a:solidFill>
                  <a:srgbClr val="002060"/>
                </a:solidFill>
              </a:rPr>
              <a:t>                            </a:t>
            </a:r>
            <a:endParaRPr lang="en-US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b="1" dirty="0">
                <a:solidFill>
                  <a:srgbClr val="002060"/>
                </a:solidFill>
              </a:rPr>
              <a:t>Conference                       Mon, Jun 23</a:t>
            </a:r>
            <a:r>
              <a:rPr lang="en-US" sz="2600" b="1" baseline="30000" dirty="0">
                <a:solidFill>
                  <a:srgbClr val="002060"/>
                </a:solidFill>
              </a:rPr>
              <a:t>rd</a:t>
            </a:r>
            <a:r>
              <a:rPr lang="en-US" sz="2600" b="1" dirty="0">
                <a:solidFill>
                  <a:srgbClr val="002060"/>
                </a:solidFill>
              </a:rPr>
              <a:t> – Fri, Jun 27</a:t>
            </a:r>
            <a:r>
              <a:rPr lang="en-US" sz="2600" b="1" baseline="30000" dirty="0">
                <a:solidFill>
                  <a:srgbClr val="002060"/>
                </a:solidFill>
              </a:rPr>
              <a:t>th</a:t>
            </a:r>
            <a:r>
              <a:rPr lang="en-US" sz="2600" b="1" dirty="0">
                <a:solidFill>
                  <a:srgbClr val="002060"/>
                </a:solidFill>
              </a:rPr>
              <a:t> ($300 per person in 2024 )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b="1" dirty="0">
                <a:solidFill>
                  <a:srgbClr val="002060"/>
                </a:solidFill>
              </a:rPr>
              <a:t>Food/Hotel/Transportation costs are additional</a:t>
            </a:r>
          </a:p>
          <a:p>
            <a:pPr marL="0" indent="0">
              <a:buNone/>
            </a:pPr>
            <a:endParaRPr lang="en-US" sz="800" b="1" dirty="0"/>
          </a:p>
          <a:p>
            <a:pPr>
              <a:buFont typeface="Courier New" panose="02070309020205020404" pitchFamily="49" charset="0"/>
              <a:buChar char="o"/>
            </a:pPr>
            <a:endParaRPr lang="en-US" b="1" dirty="0"/>
          </a:p>
        </p:txBody>
      </p:sp>
      <p:pic>
        <p:nvPicPr>
          <p:cNvPr id="8194" name="Picture 2" descr="May be an image of 11 people">
            <a:extLst>
              <a:ext uri="{FF2B5EF4-FFF2-40B4-BE49-F238E27FC236}">
                <a16:creationId xmlns:a16="http://schemas.microsoft.com/office/drawing/2014/main" id="{2664E7B2-8183-7A3B-9E86-F2DF20869B7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214" y="1491302"/>
            <a:ext cx="3704246" cy="493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665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5D1BD-ADC6-F95E-8DAE-0CF4777EC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What is SkillsUSA?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8E211-CFDB-7CAA-A43C-39F5BF484DC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en-US" sz="2800" b="1" dirty="0">
                <a:solidFill>
                  <a:srgbClr val="002060"/>
                </a:solidFill>
              </a:rPr>
              <a:t>Career Technical Student Organization</a:t>
            </a:r>
          </a:p>
          <a:p>
            <a:pPr lvl="0"/>
            <a:endParaRPr lang="en-US" sz="900" b="1" dirty="0">
              <a:solidFill>
                <a:srgbClr val="002060"/>
              </a:solidFill>
            </a:endParaRPr>
          </a:p>
          <a:p>
            <a:pPr lvl="0"/>
            <a:r>
              <a:rPr lang="en-US" sz="2800" b="1" dirty="0">
                <a:solidFill>
                  <a:srgbClr val="002060"/>
                </a:solidFill>
              </a:rPr>
              <a:t>Trade &amp; Industry (&amp; much, much more)</a:t>
            </a:r>
          </a:p>
          <a:p>
            <a:pPr lvl="0"/>
            <a:endParaRPr lang="en-US" sz="900" b="1" i="1" dirty="0">
              <a:solidFill>
                <a:srgbClr val="002060"/>
              </a:solidFill>
            </a:endParaRPr>
          </a:p>
          <a:p>
            <a:pPr lvl="0"/>
            <a:r>
              <a:rPr lang="en-US" sz="2800" b="1" dirty="0">
                <a:solidFill>
                  <a:srgbClr val="002060"/>
                </a:solidFill>
              </a:rPr>
              <a:t>Middle/High School &amp; Postsecondary</a:t>
            </a:r>
          </a:p>
          <a:p>
            <a:pPr lvl="0"/>
            <a:endParaRPr lang="en-US" sz="900" b="1" dirty="0">
              <a:solidFill>
                <a:srgbClr val="002060"/>
              </a:solidFill>
            </a:endParaRPr>
          </a:p>
          <a:p>
            <a:pPr lvl="0"/>
            <a:r>
              <a:rPr lang="en-US" sz="2800" b="1" dirty="0">
                <a:solidFill>
                  <a:srgbClr val="002060"/>
                </a:solidFill>
              </a:rPr>
              <a:t>Chapter Model</a:t>
            </a:r>
          </a:p>
          <a:p>
            <a:pPr lvl="0"/>
            <a:endParaRPr lang="en-US" sz="900" b="1" dirty="0">
              <a:solidFill>
                <a:srgbClr val="002060"/>
              </a:solidFill>
            </a:endParaRPr>
          </a:p>
          <a:p>
            <a:pPr lvl="0"/>
            <a:r>
              <a:rPr lang="en-US" sz="2800" b="1" dirty="0">
                <a:solidFill>
                  <a:srgbClr val="002060"/>
                </a:solidFill>
              </a:rPr>
              <a:t>Student Leadership</a:t>
            </a:r>
          </a:p>
          <a:p>
            <a:pPr lvl="0"/>
            <a:endParaRPr lang="en-US" sz="1000" b="1" dirty="0">
              <a:solidFill>
                <a:srgbClr val="002060"/>
              </a:solidFill>
            </a:endParaRPr>
          </a:p>
          <a:p>
            <a:pPr lvl="0"/>
            <a:r>
              <a:rPr lang="en-US" sz="2800" b="1" dirty="0">
                <a:solidFill>
                  <a:srgbClr val="002060"/>
                </a:solidFill>
              </a:rPr>
              <a:t>Engaging Activities</a:t>
            </a:r>
          </a:p>
          <a:p>
            <a:pPr lvl="0"/>
            <a:endParaRPr lang="en-US" sz="1100" b="1" dirty="0">
              <a:solidFill>
                <a:srgbClr val="002060"/>
              </a:solidFill>
            </a:endParaRPr>
          </a:p>
          <a:p>
            <a:pPr lvl="0"/>
            <a:r>
              <a:rPr lang="en-US" sz="2800" b="1" dirty="0">
                <a:solidFill>
                  <a:srgbClr val="002060"/>
                </a:solidFill>
              </a:rPr>
              <a:t>Career Readiness</a:t>
            </a:r>
          </a:p>
          <a:p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2DEC916-6019-A40F-C274-625EB83F6E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02658" y="1560069"/>
            <a:ext cx="3742007" cy="486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634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6184B-9657-15CD-53B9-63A444EAD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SkillsUSA Websites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8EFD89-25CE-5B11-5E16-ADBDAF0EA3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Skillsusanc.org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188BC6-829B-9D5E-E77D-BA54C1235F5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4000" b="1" dirty="0">
                <a:solidFill>
                  <a:srgbClr val="002060"/>
                </a:solidFill>
              </a:rPr>
              <a:t>About us – resources &amp; Monday Memo  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4000" b="1" dirty="0">
                <a:solidFill>
                  <a:srgbClr val="002060"/>
                </a:solidFill>
              </a:rPr>
              <a:t>Events – everything we have going on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4000" b="1" dirty="0">
                <a:solidFill>
                  <a:srgbClr val="002060"/>
                </a:solidFill>
              </a:rPr>
              <a:t>Competitions – Regionals &amp; State Conf info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8C7E7F-BA43-6555-FDBA-FA85588995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Skillsusa.org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AA1917-D15D-7516-E010-F1BB0483219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70000" lnSpcReduction="2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002060"/>
                </a:solidFill>
              </a:rPr>
              <a:t>Who we are – back story 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002060"/>
                </a:solidFill>
              </a:rPr>
              <a:t>Events – everything going on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002060"/>
                </a:solidFill>
              </a:rPr>
              <a:t>Competitions – State/Local, NLSC &amp; World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002060"/>
                </a:solidFill>
              </a:rPr>
              <a:t>Programs – chapters &amp; career readiness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002060"/>
                </a:solidFill>
              </a:rPr>
              <a:t>Join – membership &amp; conf reg housed here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FF0000"/>
                </a:solidFill>
              </a:rPr>
              <a:t>NEW – Advisor, Student &amp; New Chapter Tabs</a:t>
            </a:r>
          </a:p>
        </p:txBody>
      </p:sp>
    </p:spTree>
    <p:extLst>
      <p:ext uri="{BB962C8B-B14F-4D97-AF65-F5344CB8AC3E}">
        <p14:creationId xmlns:p14="http://schemas.microsoft.com/office/powerpoint/2010/main" val="24565495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F6433-4674-E0D3-A04F-DF8865697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Monday Memo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59E0E-E63A-C961-6197-2F590CD4284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02060"/>
                </a:solidFill>
              </a:rPr>
              <a:t>skillsusanc.org/</a:t>
            </a:r>
            <a:r>
              <a:rPr lang="en-US" sz="2400" b="1" dirty="0" err="1">
                <a:solidFill>
                  <a:srgbClr val="002060"/>
                </a:solidFill>
              </a:rPr>
              <a:t>mondaymemo</a:t>
            </a:r>
            <a:r>
              <a:rPr lang="en-US" sz="2400" b="1" dirty="0">
                <a:solidFill>
                  <a:srgbClr val="002060"/>
                </a:solidFill>
              </a:rPr>
              <a:t>   (Scroll down to subscribe &amp; select desired division)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500" b="1" dirty="0">
                <a:solidFill>
                  <a:srgbClr val="002060"/>
                </a:solidFill>
              </a:rPr>
              <a:t>Weekly update of things happening with SkillsUSA NC &amp; with SkillsUSA</a:t>
            </a: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500" b="1" dirty="0">
                <a:solidFill>
                  <a:srgbClr val="002060"/>
                </a:solidFill>
              </a:rPr>
              <a:t>(If you are watching this later and the QR code doesn’t work, the link above will take you there)</a:t>
            </a:r>
          </a:p>
        </p:txBody>
      </p:sp>
      <p:pic>
        <p:nvPicPr>
          <p:cNvPr id="6" name="Content Placeholder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70C540B4-B357-6107-0C89-BA3183B1D0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72665" y="1491174"/>
            <a:ext cx="5401993" cy="4965961"/>
          </a:xfrm>
        </p:spPr>
      </p:pic>
    </p:spTree>
    <p:extLst>
      <p:ext uri="{BB962C8B-B14F-4D97-AF65-F5344CB8AC3E}">
        <p14:creationId xmlns:p14="http://schemas.microsoft.com/office/powerpoint/2010/main" val="39403455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ime for questions and comments - Schitzo Cat Meme Generator">
            <a:extLst>
              <a:ext uri="{FF2B5EF4-FFF2-40B4-BE49-F238E27FC236}">
                <a16:creationId xmlns:a16="http://schemas.microsoft.com/office/drawing/2014/main" id="{A8872B8F-38F5-8BE2-D3C0-6F548CCF5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708" y="486697"/>
            <a:ext cx="7979434" cy="595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6267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691E7A-CE1F-AF1A-CF4F-D5F7AA209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265" y="471949"/>
            <a:ext cx="7944464" cy="595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93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AE6C2-1923-9F94-06A2-576964755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400" dirty="0"/>
              <a:t>Membership Eligibility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8E9B9-BB49-39DD-C144-92D2DFA391E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rgbClr val="002060"/>
                </a:solidFill>
              </a:rPr>
              <a:t>Student who is taking a CTE course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7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rgbClr val="002060"/>
                </a:solidFill>
              </a:rPr>
              <a:t>Student has taken a CTE course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7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rgbClr val="002060"/>
                </a:solidFill>
              </a:rPr>
              <a:t>Not intended to move students from 1 CTSO to another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7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rgbClr val="002060"/>
                </a:solidFill>
              </a:rPr>
              <a:t>Great Idea for peers not utilizing their CTSO</a:t>
            </a:r>
          </a:p>
          <a:p>
            <a:endParaRPr lang="en-US" dirty="0"/>
          </a:p>
        </p:txBody>
      </p:sp>
      <p:pic>
        <p:nvPicPr>
          <p:cNvPr id="5124" name="Picture 4" descr="A Trustee Walks into a Credit Union: Trusts and Field of Membership | NAFCU">
            <a:extLst>
              <a:ext uri="{FF2B5EF4-FFF2-40B4-BE49-F238E27FC236}">
                <a16:creationId xmlns:a16="http://schemas.microsoft.com/office/drawing/2014/main" id="{CB7FD8EF-CE57-3F68-0856-967792A7EC4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845" y="1489588"/>
            <a:ext cx="4970206" cy="497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43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B1D8F-1778-927E-99F5-3A96087CA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Membership Recruitment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68EF5-78CB-A421-3EA2-B9462729DA0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002060"/>
                </a:solidFill>
                <a:latin typeface="Futura Condensed"/>
              </a:rPr>
              <a:t>Start with a number that is comfortable to handle</a:t>
            </a:r>
            <a:endParaRPr lang="en-US" sz="2800" b="1" dirty="0">
              <a:solidFill>
                <a:srgbClr val="002060"/>
              </a:solidFill>
              <a:latin typeface="Futura Condensed"/>
            </a:endParaRPr>
          </a:p>
          <a:p>
            <a:pPr lvl="0">
              <a:buFont typeface="Wingdings" panose="05000000000000000000" pitchFamily="2" charset="2"/>
              <a:buChar char="v"/>
            </a:pPr>
            <a:endParaRPr lang="en-US" sz="800" b="1" dirty="0">
              <a:solidFill>
                <a:srgbClr val="002060"/>
              </a:solidFill>
              <a:latin typeface="Futura Condensed"/>
            </a:endParaRPr>
          </a:p>
          <a:p>
            <a:pPr lvl="0"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rgbClr val="002060"/>
                </a:solidFill>
                <a:latin typeface="Futura Condensed"/>
              </a:rPr>
              <a:t>Interest meeting</a:t>
            </a:r>
          </a:p>
          <a:p>
            <a:pPr lvl="0">
              <a:buFont typeface="Wingdings" panose="05000000000000000000" pitchFamily="2" charset="2"/>
              <a:buChar char="v"/>
            </a:pPr>
            <a:endParaRPr lang="en-US" sz="800" b="1" dirty="0">
              <a:solidFill>
                <a:srgbClr val="002060"/>
              </a:solidFill>
              <a:latin typeface="Futura Condensed"/>
            </a:endParaRPr>
          </a:p>
          <a:p>
            <a:pPr lvl="0"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rgbClr val="002060"/>
                </a:solidFill>
                <a:latin typeface="Futura Condensed"/>
              </a:rPr>
              <a:t>Full fledge recruitment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12DAF4F-C1D8-3BD2-1570-1EAB50D2304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303" y="1752193"/>
            <a:ext cx="5401905" cy="442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358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triangle with text&#10;&#10;Description automatically generated">
            <a:extLst>
              <a:ext uri="{FF2B5EF4-FFF2-40B4-BE49-F238E27FC236}">
                <a16:creationId xmlns:a16="http://schemas.microsoft.com/office/drawing/2014/main" id="{E03D3A0B-6DBB-FADF-3226-FA277C79F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484" y="263494"/>
            <a:ext cx="7211961" cy="643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24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ogram of Work">
            <a:extLst>
              <a:ext uri="{FF2B5EF4-FFF2-40B4-BE49-F238E27FC236}">
                <a16:creationId xmlns:a16="http://schemas.microsoft.com/office/drawing/2014/main" id="{BEA33A19-BF30-3988-1531-8DB5C7F1B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503" y="464056"/>
            <a:ext cx="7726068" cy="596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200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075B0-E6D7-377F-5FE2-5C39FE44B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Membership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2082A-6F60-3B7E-453C-1E3BFD5BF03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  <a:buClr>
                <a:srgbClr val="CC0A25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002060"/>
                </a:solidFill>
              </a:rPr>
              <a:t>Chapter…..$0 </a:t>
            </a:r>
          </a:p>
          <a:p>
            <a:pPr>
              <a:spcAft>
                <a:spcPts val="1200"/>
              </a:spcAft>
              <a:buClr>
                <a:srgbClr val="CC0A25"/>
              </a:buClr>
              <a:buSzPct val="100000"/>
              <a:buFont typeface="Wingdings" panose="05000000000000000000" pitchFamily="2" charset="2"/>
              <a:buChar char="q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spcAft>
                <a:spcPts val="1200"/>
              </a:spcAft>
              <a:buClr>
                <a:srgbClr val="CC0A25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002060"/>
                </a:solidFill>
              </a:rPr>
              <a:t>Students…$14</a:t>
            </a:r>
          </a:p>
          <a:p>
            <a:pPr>
              <a:spcAft>
                <a:spcPts val="1200"/>
              </a:spcAft>
              <a:buClr>
                <a:srgbClr val="CC0A25"/>
              </a:buClr>
              <a:buSzPct val="100000"/>
              <a:buFont typeface="Wingdings" panose="05000000000000000000" pitchFamily="2" charset="2"/>
              <a:buChar char="q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spcAft>
                <a:spcPts val="1200"/>
              </a:spcAft>
              <a:buClr>
                <a:srgbClr val="CC0A25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002060"/>
                </a:solidFill>
              </a:rPr>
              <a:t>Advisors…$26</a:t>
            </a:r>
          </a:p>
          <a:p>
            <a:pPr>
              <a:spcAft>
                <a:spcPts val="1200"/>
              </a:spcAft>
              <a:buClr>
                <a:srgbClr val="CC0A25"/>
              </a:buClr>
              <a:buSzPct val="100000"/>
              <a:buFont typeface="Wingdings" panose="05000000000000000000" pitchFamily="2" charset="2"/>
              <a:buChar char="q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spcAft>
                <a:spcPts val="1200"/>
              </a:spcAft>
              <a:buClr>
                <a:srgbClr val="CC0A25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002060"/>
                </a:solidFill>
              </a:rPr>
              <a:t>Total Participation Plan (TPP)</a:t>
            </a:r>
            <a:endParaRPr lang="en-US" dirty="0">
              <a:solidFill>
                <a:srgbClr val="002060"/>
              </a:solidFill>
            </a:endParaRPr>
          </a:p>
          <a:p>
            <a:pPr>
              <a:spcAft>
                <a:spcPts val="1200"/>
              </a:spcAft>
              <a:buClr>
                <a:srgbClr val="CC0A25"/>
              </a:buClr>
              <a:buSzPct val="100000"/>
              <a:buFont typeface="Courier New" panose="02070309020205020404" pitchFamily="49" charset="0"/>
              <a:buChar char="o"/>
            </a:pPr>
            <a:endParaRPr lang="en-US" sz="2800" b="1" dirty="0">
              <a:solidFill>
                <a:srgbClr val="C00000"/>
              </a:solidFill>
              <a:latin typeface="Futura Condensed"/>
              <a:cs typeface="Futura Condensed"/>
            </a:endParaRPr>
          </a:p>
        </p:txBody>
      </p:sp>
      <p:pic>
        <p:nvPicPr>
          <p:cNvPr id="3074" name="Picture 2" descr="YARN | It's a one-year membership in the Jelly of the Month Club. |  National Lampoon's Christmas Vacation (1989) | Video gifs by quotes |  27cf0f2e | 紗">
            <a:extLst>
              <a:ext uri="{FF2B5EF4-FFF2-40B4-BE49-F238E27FC236}">
                <a16:creationId xmlns:a16="http://schemas.microsoft.com/office/drawing/2014/main" id="{CC564CB2-CB42-4AEE-EA60-A2C2125A461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918" y="1672549"/>
            <a:ext cx="5398964" cy="302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713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2D5F0-207A-FCA5-CB0E-817F1CFA4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300" dirty="0"/>
              <a:t>Total Participation Plan (TPP)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6E6CB-D85D-9CF9-54BA-C855F0D3F5C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Involve all students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 Lower membership cost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 Educational Resources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 Pay with Perkins Funding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098" name="Picture 2" descr="Welcome to Our Team | Messages, Memes &amp; New Hire Activities">
            <a:extLst>
              <a:ext uri="{FF2B5EF4-FFF2-40B4-BE49-F238E27FC236}">
                <a16:creationId xmlns:a16="http://schemas.microsoft.com/office/drawing/2014/main" id="{FD4A0462-B6C9-4F0B-465F-44D1A9730CB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614" y="1666754"/>
            <a:ext cx="5392101" cy="358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5088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2007</TotalTime>
  <Words>1250</Words>
  <Application>Microsoft Office PowerPoint</Application>
  <PresentationFormat>Widescreen</PresentationFormat>
  <Paragraphs>263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Aptos</vt:lpstr>
      <vt:lpstr>Arial</vt:lpstr>
      <vt:lpstr>Arial Black</vt:lpstr>
      <vt:lpstr>Arial Narrow</vt:lpstr>
      <vt:lpstr>Calibri</vt:lpstr>
      <vt:lpstr>Calibri Light</vt:lpstr>
      <vt:lpstr>Courier New</vt:lpstr>
      <vt:lpstr>Futura Condensed</vt:lpstr>
      <vt:lpstr>Wingdings</vt:lpstr>
      <vt:lpstr>Office Theme</vt:lpstr>
      <vt:lpstr>Kick-off Meeting</vt:lpstr>
      <vt:lpstr>Why SkillsUSA?</vt:lpstr>
      <vt:lpstr>What is SkillsUSA?</vt:lpstr>
      <vt:lpstr>Membership Eligibility</vt:lpstr>
      <vt:lpstr>Membership Recruitment</vt:lpstr>
      <vt:lpstr>PowerPoint Presentation</vt:lpstr>
      <vt:lpstr>PowerPoint Presentation</vt:lpstr>
      <vt:lpstr>Membership Costs</vt:lpstr>
      <vt:lpstr>Total Participation Plan (TPP)</vt:lpstr>
      <vt:lpstr>Student Membership Benefits</vt:lpstr>
      <vt:lpstr>Advisor Membership Benefits</vt:lpstr>
      <vt:lpstr>Membership Recruitment</vt:lpstr>
      <vt:lpstr>Washington Leadership Training Institute (WLTI)</vt:lpstr>
      <vt:lpstr>Technical Thursdays</vt:lpstr>
      <vt:lpstr>State Leadership Workshop (SLW)</vt:lpstr>
      <vt:lpstr>Pumpkin Carving/Decorating</vt:lpstr>
      <vt:lpstr>Elevate: SkillsUSA Chapter Officer Development Virtual Conference</vt:lpstr>
      <vt:lpstr>State Fair Contests &amp; Showcases</vt:lpstr>
      <vt:lpstr>Holiday Community Service Project</vt:lpstr>
      <vt:lpstr>Early Bird Membership Benefits</vt:lpstr>
      <vt:lpstr>NCACTE T&amp;I Workshop</vt:lpstr>
      <vt:lpstr>SkillsUSA Week</vt:lpstr>
      <vt:lpstr>Regional Rallies</vt:lpstr>
      <vt:lpstr>Chapter Excellence Program (CEP)</vt:lpstr>
      <vt:lpstr>State Leadership &amp; Skills Conference (SLSC)</vt:lpstr>
      <vt:lpstr>State Officers</vt:lpstr>
      <vt:lpstr>SkillsUSA National Signing Day</vt:lpstr>
      <vt:lpstr>National Week of Service</vt:lpstr>
      <vt:lpstr>National Leadership &amp; Skills Conference (NLSC)</vt:lpstr>
      <vt:lpstr>SkillsUSA Websites</vt:lpstr>
      <vt:lpstr>Monday Memo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Devin Goodman</dc:creator>
  <cp:lastModifiedBy>SkillsUSA North Carolina</cp:lastModifiedBy>
  <cp:revision>44</cp:revision>
  <dcterms:created xsi:type="dcterms:W3CDTF">2023-07-05T15:30:59Z</dcterms:created>
  <dcterms:modified xsi:type="dcterms:W3CDTF">2024-08-22T01:43:41Z</dcterms:modified>
</cp:coreProperties>
</file>